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5"/>
  </p:notesMasterIdLst>
  <p:sldIdLst>
    <p:sldId id="256" r:id="rId2"/>
    <p:sldId id="257" r:id="rId3"/>
    <p:sldId id="276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4" r:id="rId12"/>
    <p:sldId id="303" r:id="rId13"/>
    <p:sldId id="305" r:id="rId14"/>
    <p:sldId id="306" r:id="rId15"/>
    <p:sldId id="307" r:id="rId16"/>
    <p:sldId id="308" r:id="rId17"/>
    <p:sldId id="309" r:id="rId18"/>
    <p:sldId id="310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7" r:id="rId34"/>
    <p:sldId id="326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8" r:id="rId52"/>
    <p:sldId id="349" r:id="rId53"/>
    <p:sldId id="352" r:id="rId54"/>
    <p:sldId id="350" r:id="rId55"/>
    <p:sldId id="353" r:id="rId56"/>
    <p:sldId id="346" r:id="rId57"/>
    <p:sldId id="351" r:id="rId58"/>
    <p:sldId id="354" r:id="rId59"/>
    <p:sldId id="355" r:id="rId60"/>
    <p:sldId id="356" r:id="rId61"/>
    <p:sldId id="357" r:id="rId62"/>
    <p:sldId id="358" r:id="rId63"/>
    <p:sldId id="359" r:id="rId64"/>
    <p:sldId id="360" r:id="rId65"/>
    <p:sldId id="361" r:id="rId66"/>
    <p:sldId id="362" r:id="rId67"/>
    <p:sldId id="363" r:id="rId68"/>
    <p:sldId id="364" r:id="rId69"/>
    <p:sldId id="365" r:id="rId70"/>
    <p:sldId id="366" r:id="rId71"/>
    <p:sldId id="367" r:id="rId72"/>
    <p:sldId id="368" r:id="rId73"/>
    <p:sldId id="337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1E6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75254" autoAdjust="0"/>
  </p:normalViewPr>
  <p:slideViewPr>
    <p:cSldViewPr>
      <p:cViewPr varScale="1">
        <p:scale>
          <a:sx n="57" d="100"/>
          <a:sy n="57" d="100"/>
        </p:scale>
        <p:origin x="-15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EDCB8-E3AF-4E13-9F8C-5D42B5FBA03B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E9502-2AFA-49EF-BD9E-0ED3F95DA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 wonder what happens after a request leaves your application and heads to the database server and before the results come back? This chalk talk will walk you through the basics performed by a database server to service a request. Along the way, we'll also touch on why your DBA says some of those frustrating and inscrutable things that sometimes contribute to a love/hate relationship between developers and DBAs.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E9502-2AFA-49EF-BD9E-0ED3F95DAC2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411E68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1981199"/>
          </a:xfrm>
          <a:prstGeom prst="rect">
            <a:avLst/>
          </a:prstGeom>
          <a:solidFill>
            <a:srgbClr val="411E68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198120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795528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066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11/7/2009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14300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1"/>
            <a:ext cx="9143999" cy="1143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11/7/2009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1E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71800"/>
            <a:ext cx="8077200" cy="2057400"/>
          </a:xfrm>
        </p:spPr>
        <p:txBody>
          <a:bodyPr>
            <a:normAutofit/>
          </a:bodyPr>
          <a:lstStyle/>
          <a:p>
            <a:r>
              <a:rPr lang="en-US" dirty="0" smtClean="0"/>
              <a:t>Lost In Translation</a:t>
            </a:r>
            <a:br>
              <a:rPr lang="en-US" dirty="0" smtClean="0"/>
            </a:br>
            <a:r>
              <a:rPr lang="en-US" sz="3100" dirty="0" smtClean="0"/>
              <a:t>What really happens when you run that query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83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Event:  Iowa Code Camp #4</a:t>
            </a:r>
          </a:p>
          <a:p>
            <a:r>
              <a:rPr lang="en-US" dirty="0" smtClean="0"/>
              <a:t>Date:  7-November-2009</a:t>
            </a:r>
            <a:br>
              <a:rPr lang="en-US" dirty="0" smtClean="0"/>
            </a:br>
            <a:r>
              <a:rPr lang="en-US" dirty="0" smtClean="0"/>
              <a:t>Presenter:  Chris Leonard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dirty="0" smtClean="0"/>
              <a:t>Copyright 2009 databaseguy.com.   All rights reserved.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For DBDEVs, my goal is: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understand the APPDEV world better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be better equipped to write client code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be better equipped to work with your friendly neighborhood APPDEV.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Basically, I'm gunning for the Nobel Peace Prize.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What this talk is NOT: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This is not a presentation on how to tune individual database queries.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However, I will be giving you a framework for thinking about tuning and measuring performance impact.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We will start with a high-level outline of query processing: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PARSE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NORMALIZE / SIMPLIFY / ALGEBRIZE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OPTIMIZE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COMPILE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EXECUTE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PARSE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NORMALIZE / SIMPLIFY / ALGEBRIZE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OPTIMIZE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COMPILE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EXECUTE</a:t>
            </a:r>
          </a:p>
          <a:p>
            <a:pPr marL="914400" lvl="1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The first two steps are sometimes collectively called "parsing"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PARSE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NORMALIZE / SIMPLIFY / ALGEBRIZE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OPTIMIZE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>
                <a:solidFill>
                  <a:srgbClr val="FFFF00"/>
                </a:solidFill>
              </a:rPr>
              <a:t>COMPILE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EXECUTE</a:t>
            </a:r>
          </a:p>
          <a:p>
            <a:pPr marL="914400" lvl="1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The first four steps are sometimes collectively called "compiling" or "optimizing"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-.-. .- -. / -.-- --- ..- / .... . .- .-. / -- . / -. --- .-- ..--..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3000" b="1" dirty="0" smtClean="0"/>
              <a:t>Sure, it can take a lot longer to do an in-memory sort.</a:t>
            </a:r>
          </a:p>
          <a:p>
            <a:pPr marL="914400" lvl="1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Sure, it can take a long time to send out a large result set.</a:t>
            </a:r>
          </a:p>
          <a:p>
            <a:pPr marL="914400" lvl="1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But just reading the query?  How hard could that be?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-.-. .- -. / -.-- --- ..- / .... . .- .-. / -- . / -. --- .-- ..--..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3000" b="1" dirty="0" smtClean="0"/>
              <a:t>Pop quiz!  What's does the subtitle of this page say?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3000" b="1" dirty="0" smtClean="0"/>
              <a:t>Pop quiz!  What's does the subtitle of this page say?</a:t>
            </a:r>
          </a:p>
          <a:p>
            <a:pPr marL="914400" lvl="1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A parser is necessary to translate from one form of expression into another.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209800"/>
            <a:ext cx="89154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A bit about me?  I am …</a:t>
            </a:r>
          </a:p>
          <a:p>
            <a:endParaRPr lang="en-US" sz="2000" dirty="0" smtClean="0"/>
          </a:p>
          <a:p>
            <a:pPr lvl="1" indent="-457200">
              <a:buFont typeface="Arial" pitchFamily="34" charset="0"/>
              <a:buChar char="•"/>
            </a:pPr>
            <a:r>
              <a:rPr lang="en-US" sz="2800" dirty="0" smtClean="0"/>
              <a:t>Chris Leonard: chris@databaseguy.com</a:t>
            </a:r>
            <a:br>
              <a:rPr lang="en-US" sz="2800" dirty="0" smtClean="0"/>
            </a:br>
            <a:endParaRPr lang="en-US" sz="2800" dirty="0" smtClean="0"/>
          </a:p>
          <a:p>
            <a:pPr lvl="1" indent="-457200">
              <a:buFont typeface="Arial" pitchFamily="34" charset="0"/>
              <a:buChar char="•"/>
            </a:pPr>
            <a:r>
              <a:rPr lang="en-US" sz="2800" dirty="0" smtClean="0"/>
              <a:t>The database lead for Registrar Services at Go Daddy®</a:t>
            </a:r>
          </a:p>
          <a:p>
            <a:pPr lvl="1" indent="-457200">
              <a:buFont typeface="Arial" pitchFamily="34" charset="0"/>
              <a:buChar char="•"/>
            </a:pPr>
            <a:endParaRPr lang="en-US" sz="2800" dirty="0" smtClean="0"/>
          </a:p>
          <a:p>
            <a:pPr lvl="1" indent="-457200">
              <a:buFont typeface="Arial" pitchFamily="34" charset="0"/>
              <a:buChar char="•"/>
            </a:pPr>
            <a:r>
              <a:rPr lang="en-US" sz="2800" dirty="0" smtClean="0"/>
              <a:t>A Microsoft Learning SME on SQL 2005 / 2008</a:t>
            </a:r>
          </a:p>
          <a:p>
            <a:pPr lvl="1" indent="-457200">
              <a:buFont typeface="Arial" pitchFamily="34" charset="0"/>
              <a:buChar char="•"/>
            </a:pPr>
            <a:endParaRPr lang="en-US" sz="2800" dirty="0" smtClean="0"/>
          </a:p>
          <a:p>
            <a:pPr lvl="1" indent="-457200">
              <a:buFont typeface="Arial" pitchFamily="34" charset="0"/>
              <a:buChar char="•"/>
            </a:pPr>
            <a:r>
              <a:rPr lang="en-US" sz="2800" dirty="0" smtClean="0"/>
              <a:t>In former lives, an Oracle MVP, Windows developer, and opera singer.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pm.Name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'HL Road Frame'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pm.Name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'HL Road Frame'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WHERE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pm.Name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'HL Road Frame'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WHERE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58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p.SizeUnitMeasureCode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'CM'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pm.Name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'HL Road Frame'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WHERE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58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p.SizeUnitMeasureCode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'CM'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ORDER BY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SELECT *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JOIN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Production.ProductModel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AS pm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p.ProductModelID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pm.ProductModelID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pm.Name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'HL Road Frame'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WHERE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58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AND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p.SizeUnitMeasureCode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'CM'</a:t>
            </a: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ORDER BY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p.ProductID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marL="457200" indent="-457200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OPTION ( MAXDOP 1 ) 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PARSING: 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breaks the statement into tokens.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builds initial parse tree.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validates syntax (not object names).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/>
            <a:r>
              <a:rPr lang="en-US" sz="2000" b="1" dirty="0" smtClean="0"/>
              <a:t>&lt;demo 03-parsing&gt;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This will parse as valid: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SELECT * FROM </a:t>
            </a:r>
            <a:r>
              <a:rPr lang="en-US" sz="3000" b="1" dirty="0" err="1" smtClean="0"/>
              <a:t>dbo.BogusTableName</a:t>
            </a: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Why is it called "Lost in Translation?"</a:t>
            </a:r>
          </a:p>
          <a:p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Best DBDEVs know a little about the life of a </a:t>
            </a:r>
            <a:r>
              <a:rPr lang="en-US" sz="3000" b="1" dirty="0" smtClean="0"/>
              <a:t>APPDEV.</a:t>
            </a:r>
            <a:endParaRPr lang="en-US" sz="3000" b="1" dirty="0" smtClean="0"/>
          </a:p>
          <a:p>
            <a:pPr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Best APPDEVs need to understand something about the DBDEV world too.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So will this: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SELECT * FROM </a:t>
            </a:r>
            <a:r>
              <a:rPr lang="en-US" sz="3000" b="1" dirty="0" err="1" smtClean="0"/>
              <a:t>dbo.myProc_sp</a:t>
            </a: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parsing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hear me 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But this will not: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SELECT * </a:t>
            </a:r>
            <a:r>
              <a:rPr lang="en-US" sz="3000" b="1" dirty="0" err="1" smtClean="0"/>
              <a:t>dbo.myTable</a:t>
            </a: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finding the meaning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ALGEBRIZATION has to do with turning a bunch of parsed tokens into something semantically meaningful 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NORMALIZING just means SIMPLIFYING to a standard form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this is NOT database normalization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So what do normalization and </a:t>
            </a:r>
            <a:r>
              <a:rPr lang="en-US" sz="3000" b="1" dirty="0" err="1" smtClean="0"/>
              <a:t>algebrization</a:t>
            </a:r>
            <a:r>
              <a:rPr lang="en-US" sz="3000" b="1" dirty="0" smtClean="0"/>
              <a:t> do?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finding the meaning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err="1" smtClean="0"/>
              <a:t>Algebrization</a:t>
            </a:r>
            <a:r>
              <a:rPr lang="en-US" sz="3000" b="1" dirty="0" smtClean="0"/>
              <a:t> makes sure the query makes sense: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validate that all referenced objects exist.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bind IDs in place of names.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validate </a:t>
            </a:r>
            <a:r>
              <a:rPr lang="en-US" sz="3000" b="1" dirty="0" smtClean="0"/>
              <a:t>that the query makes sense.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expand view references into their definitions (usually).</a:t>
            </a:r>
          </a:p>
          <a:p>
            <a:pPr marL="457200" indent="-457200">
              <a:buFont typeface="Arial" charset="0"/>
              <a:buChar char="•"/>
            </a:pPr>
            <a:endParaRPr lang="en-US" sz="3000" b="1" dirty="0" smtClean="0"/>
          </a:p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finding the meaning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Normalization does some simplifications.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For example, what's wrong with this statement?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/>
            <a:r>
              <a:rPr lang="en-US" sz="3000" b="1" dirty="0" smtClean="0"/>
              <a:t>SET @x = 3*1 + 3*2 + 3*3;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it simple, make it make sense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3000" b="1" dirty="0" smtClean="0"/>
              <a:t>SET @x = 3*1 + 3*2 + 3*3;</a:t>
            </a:r>
          </a:p>
          <a:p>
            <a:pPr marL="914400" lvl="1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Syntactically, it's fine (it parses).</a:t>
            </a:r>
          </a:p>
          <a:p>
            <a:pPr marL="457200" indent="-457200"/>
            <a:r>
              <a:rPr lang="en-US" sz="3000" b="1" dirty="0" smtClean="0"/>
              <a:t>Semantically, it's fine (it makes sense).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finding the meaning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3000" b="1" dirty="0" smtClean="0"/>
              <a:t>SET @x = 3*1 + 3*2 + 3*3;</a:t>
            </a:r>
          </a:p>
          <a:p>
            <a:pPr marL="914400" lvl="1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However, it requires 5 computations to execute.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statement requires only 3, but does the same thing:</a:t>
            </a:r>
          </a:p>
          <a:p>
            <a:pPr marL="457200" indent="-457200"/>
            <a:endParaRPr lang="en-US" sz="3000" b="1" dirty="0" smtClean="0"/>
          </a:p>
          <a:p>
            <a:pPr lvl="2" indent="-457200"/>
            <a:r>
              <a:rPr lang="en-US" sz="3000" b="1" dirty="0" smtClean="0"/>
              <a:t>SET @x = 3* (1 + 2 + 3);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normalization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finding the meaning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/>
            <a:r>
              <a:rPr lang="en-US" sz="3000" b="1" dirty="0" smtClean="0"/>
              <a:t>Similarly, SQL Server will automatically rewrite some expressions.  Examples:</a:t>
            </a:r>
          </a:p>
          <a:p>
            <a:pPr lvl="1" indent="-457200"/>
            <a:endParaRPr lang="en-US" sz="3000" b="1" dirty="0" smtClean="0"/>
          </a:p>
          <a:p>
            <a:pPr lvl="1" indent="-457200">
              <a:buFont typeface="Arial" charset="0"/>
              <a:buChar char="•"/>
            </a:pPr>
            <a:r>
              <a:rPr lang="en-US" sz="3000" b="1" dirty="0" smtClean="0"/>
              <a:t>convert </a:t>
            </a:r>
            <a:r>
              <a:rPr lang="en-US" sz="3000" b="1" dirty="0" err="1" smtClean="0"/>
              <a:t>subqueries</a:t>
            </a:r>
            <a:r>
              <a:rPr lang="en-US" sz="3000" b="1" dirty="0" smtClean="0"/>
              <a:t> to joins</a:t>
            </a:r>
          </a:p>
          <a:p>
            <a:pPr lvl="1" indent="-457200">
              <a:buFont typeface="Arial" charset="0"/>
              <a:buChar char="•"/>
            </a:pPr>
            <a:r>
              <a:rPr lang="en-US" sz="3000" b="1" dirty="0" smtClean="0"/>
              <a:t>convert right outer joins to left outer joins</a:t>
            </a:r>
          </a:p>
          <a:p>
            <a:pPr lvl="1" indent="-457200">
              <a:buFont typeface="Arial" charset="0"/>
              <a:buChar char="•"/>
            </a:pPr>
            <a:endParaRPr lang="en-US" sz="3000" b="1" dirty="0" smtClean="0"/>
          </a:p>
          <a:p>
            <a:pPr lvl="1" indent="-457200"/>
            <a:r>
              <a:rPr lang="en-US" sz="3000" b="1" dirty="0" smtClean="0"/>
              <a:t>These rewrites will make the optimizer's job easier without changing the results.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GPS of the database server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Optimization means "figuring out how to run the request."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The goal of optimization is to find a cheap way to run the request.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does not always mean trying to find the CHEAPEST way.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GPS of the database server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853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The output of optimization is an execution plan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You can see execution plans in a number of ways: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Graphically in SQL Server Management Studio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Textually (SET SHOWPLAN options)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2000" b="1" dirty="0" smtClean="0"/>
              <a:t>&lt;demo 06-showplans&gt;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AUDIENCE:</a:t>
            </a:r>
          </a:p>
          <a:p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APPDEVs who write code that accesses database servers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DBDEVs who work with databases that are accessed by apps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SQL run.  Run, SQL, run!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For all ways to display </a:t>
            </a:r>
            <a:r>
              <a:rPr lang="en-US" sz="3000" b="1" dirty="0" err="1" smtClean="0"/>
              <a:t>showplan</a:t>
            </a:r>
            <a:r>
              <a:rPr lang="en-US" sz="3000" b="1" dirty="0" smtClean="0"/>
              <a:t> information, see the article "Displaying Execution Plans by Using the </a:t>
            </a:r>
            <a:r>
              <a:rPr lang="en-US" sz="3000" b="1" dirty="0" err="1" smtClean="0"/>
              <a:t>Showplan</a:t>
            </a:r>
            <a:r>
              <a:rPr lang="en-US" sz="3000" b="1" dirty="0" smtClean="0"/>
              <a:t> SET Options" in the SQL 2008 Books Online.</a:t>
            </a:r>
            <a:endParaRPr lang="en-US" sz="2000" b="1" dirty="0" smtClean="0"/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trivial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it simple.  Keep it safe.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Trivial optimization is one last attempt to avoid running a full cost-based optimization</a:t>
            </a:r>
          </a:p>
          <a:p>
            <a:pPr marL="457200" indent="-457200">
              <a:buFont typeface="Arial" charset="0"/>
              <a:buChar char="•"/>
            </a:pPr>
            <a:endParaRPr lang="en-US" sz="3000" b="1" dirty="0" smtClean="0"/>
          </a:p>
          <a:p>
            <a:pPr marL="457200" indent="-457200">
              <a:buFont typeface="Arial" charset="0"/>
              <a:buChar char="•"/>
            </a:pPr>
            <a:r>
              <a:rPr lang="en-US" sz="3000" b="1" dirty="0" smtClean="0"/>
              <a:t>The idea is to get the really obvious plans right without thinking too hard.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trivial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it simple.  Keep it safe.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Trivial optimization succeeds if: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there is only one viable plan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example:  </a:t>
            </a:r>
            <a:br>
              <a:rPr lang="en-US" sz="3000" b="1" dirty="0" smtClean="0"/>
            </a:br>
            <a:r>
              <a:rPr lang="en-US" sz="3000" b="1" dirty="0" smtClean="0"/>
              <a:t>INSERT INTO </a:t>
            </a:r>
            <a:r>
              <a:rPr lang="en-US" sz="3000" b="1" dirty="0" err="1" smtClean="0"/>
              <a:t>dbo.mytable</a:t>
            </a:r>
            <a:r>
              <a:rPr lang="en-US" sz="3000" b="1" dirty="0" smtClean="0"/>
              <a:t> (x, y, z)</a:t>
            </a:r>
          </a:p>
          <a:p>
            <a:pPr marL="1828800" lvl="3" indent="-457200"/>
            <a:r>
              <a:rPr lang="en-US" sz="3000" b="1" dirty="0" smtClean="0"/>
              <a:t>VALUES (1, 2, 3)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trivial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it simple.  Keep it safe.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Trivial optimization succeeds if: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 safe plan is available which must be nearly optimal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Example:</a:t>
            </a:r>
          </a:p>
          <a:p>
            <a:pPr marL="1371600" lvl="2" indent="-457200"/>
            <a:r>
              <a:rPr lang="en-US" sz="3000" b="1" dirty="0" smtClean="0"/>
              <a:t>SELECT * </a:t>
            </a:r>
            <a:br>
              <a:rPr lang="en-US" sz="3000" b="1" dirty="0" smtClean="0"/>
            </a:br>
            <a:r>
              <a:rPr lang="en-US" sz="3000" b="1" dirty="0" smtClean="0"/>
              <a:t>FROM </a:t>
            </a:r>
            <a:r>
              <a:rPr lang="en-US" sz="3000" b="1" dirty="0" err="1" smtClean="0"/>
              <a:t>dbo.mytable</a:t>
            </a:r>
            <a:r>
              <a:rPr lang="en-US" sz="3000" b="1" dirty="0" smtClean="0"/>
              <a:t> </a:t>
            </a:r>
            <a:br>
              <a:rPr lang="en-US" sz="3000" b="1" dirty="0" smtClean="0"/>
            </a:br>
            <a:r>
              <a:rPr lang="en-US" sz="3000" b="1" dirty="0" smtClean="0"/>
              <a:t>WHERE </a:t>
            </a:r>
            <a:r>
              <a:rPr lang="en-US" sz="3000" b="1" dirty="0" err="1" smtClean="0"/>
              <a:t>uniqueId</a:t>
            </a:r>
            <a:r>
              <a:rPr lang="en-US" sz="3000" b="1" dirty="0" smtClean="0"/>
              <a:t> = 1</a:t>
            </a:r>
          </a:p>
          <a:p>
            <a:pPr marL="914400" lvl="1" indent="-457200">
              <a:buFontTx/>
              <a:buChar char="-"/>
            </a:pPr>
            <a:endParaRPr lang="en-US" sz="3000" b="1" dirty="0" smtClean="0"/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trivial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it simple.  Keep it safe.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Trivial optimization succeeds if: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 safe plan is available which must be nearly optimal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Example:</a:t>
            </a:r>
          </a:p>
          <a:p>
            <a:pPr marL="1371600" lvl="2" indent="-457200"/>
            <a:r>
              <a:rPr lang="en-US" sz="3000" b="1" dirty="0" smtClean="0"/>
              <a:t>SELECT * </a:t>
            </a:r>
            <a:br>
              <a:rPr lang="en-US" sz="3000" b="1" dirty="0" smtClean="0"/>
            </a:br>
            <a:r>
              <a:rPr lang="en-US" sz="3000" b="1" dirty="0" smtClean="0"/>
              <a:t>FROM </a:t>
            </a:r>
            <a:r>
              <a:rPr lang="en-US" sz="3000" b="1" dirty="0" err="1" smtClean="0"/>
              <a:t>dbo.mytable</a:t>
            </a:r>
            <a:r>
              <a:rPr lang="en-US" sz="3000" b="1" dirty="0" smtClean="0"/>
              <a:t> </a:t>
            </a:r>
            <a:br>
              <a:rPr lang="en-US" sz="3000" b="1" dirty="0" smtClean="0"/>
            </a:br>
            <a:r>
              <a:rPr lang="en-US" sz="3000" b="1" dirty="0" smtClean="0"/>
              <a:t>WHERE </a:t>
            </a:r>
            <a:r>
              <a:rPr lang="en-US" sz="3000" b="1" dirty="0" err="1" smtClean="0"/>
              <a:t>uniqueId</a:t>
            </a:r>
            <a:r>
              <a:rPr lang="en-US" sz="3000" b="1" dirty="0" smtClean="0"/>
              <a:t> = 1</a:t>
            </a:r>
          </a:p>
          <a:p>
            <a:pPr marL="914400" lvl="1" indent="-457200">
              <a:buFontTx/>
              <a:buChar char="-"/>
            </a:pPr>
            <a:endParaRPr lang="en-US" sz="3000" b="1" dirty="0" smtClean="0"/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If we really have to: full optimization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Query analysis is performed to see if there are </a:t>
            </a:r>
            <a:r>
              <a:rPr lang="en-US" sz="3000" b="1" dirty="0" err="1" smtClean="0"/>
              <a:t>optimizable</a:t>
            </a:r>
            <a:r>
              <a:rPr lang="en-US" sz="3000" b="1" dirty="0" smtClean="0"/>
              <a:t> (</a:t>
            </a:r>
            <a:r>
              <a:rPr lang="en-US" sz="3000" b="1" dirty="0" err="1" smtClean="0"/>
              <a:t>sargable</a:t>
            </a:r>
            <a:r>
              <a:rPr lang="en-US" sz="3000" b="1" dirty="0" smtClean="0"/>
              <a:t>) search arguments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Optimizer considers all useful indexes that can be used to optimize </a:t>
            </a:r>
            <a:r>
              <a:rPr lang="en-US" sz="3000" b="1" dirty="0" err="1" smtClean="0"/>
              <a:t>sargable</a:t>
            </a:r>
            <a:r>
              <a:rPr lang="en-US" sz="3000" b="1" dirty="0" smtClean="0"/>
              <a:t> expressions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Index statistics are used for this.</a:t>
            </a:r>
          </a:p>
          <a:p>
            <a:pPr marL="914400" lvl="1" indent="-457200">
              <a:buFontTx/>
              <a:buChar char="-"/>
            </a:pPr>
            <a:endParaRPr lang="en-US" sz="3000" b="1" dirty="0" smtClean="0"/>
          </a:p>
          <a:p>
            <a:pPr marL="457200" indent="-457200"/>
            <a:r>
              <a:rPr lang="en-US" sz="2000" b="1" dirty="0" smtClean="0"/>
              <a:t>&lt;demo 07-statistics&gt;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1"/>
            <a:ext cx="7924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Index structure is outside today's scope.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For today's discussion, an index is a fast way to use a key to return either a row of data or a pointer to a row.</a:t>
            </a:r>
          </a:p>
          <a:p>
            <a:pPr marL="457200" indent="-457200"/>
            <a:endParaRPr lang="en-US" sz="3000" b="1" dirty="0" smtClean="0"/>
          </a:p>
          <a:p>
            <a:pPr lvl="1" indent="-457200"/>
            <a:r>
              <a:rPr lang="en-US" sz="3000" b="1" dirty="0" smtClean="0"/>
              <a:t>There are two kinds of pointers, which is also outside today's scope (Row ID and Clustered Key).</a:t>
            </a:r>
          </a:p>
          <a:p>
            <a:pPr marL="457200" indent="-457200"/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If you have to follow a pointer to go get the rest of the row, this is called a Key Lookup, RID Lookup, or Clustered Index Seek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3000" b="1" dirty="0" smtClean="0"/>
              <a:t>these can be costly because they incur random 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Similar analysis is performed for all feasible join methods, aggregation methods,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Similar analysis is performed for all feasible join methods, aggregation methods, etc.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can be a CPU-intensive process.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The output of this process is an execution plan, which can be cached and reused.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DBDEVs spend their whole day thinking about indexes, access paths, query optimization, set-based logic, cardinality of data, etc.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This is like an unnecessarily-complex foreign language to many APPDEVs</a:t>
            </a:r>
            <a:r>
              <a:rPr lang="en-US" sz="30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full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Whether optimization is TRIVIAL or FULL, the output is a set of plan steps (</a:t>
            </a:r>
            <a:r>
              <a:rPr lang="en-US" sz="3000" b="1" dirty="0" err="1" smtClean="0"/>
              <a:t>iterators</a:t>
            </a:r>
            <a:r>
              <a:rPr lang="en-US" sz="3000" b="1" dirty="0" smtClean="0"/>
              <a:t>) and a dependency tree showing how they relate to each other.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The </a:t>
            </a:r>
            <a:r>
              <a:rPr lang="en-US" sz="3000" b="1" dirty="0" err="1" smtClean="0"/>
              <a:t>showplan</a:t>
            </a:r>
            <a:r>
              <a:rPr lang="en-US" sz="3000" b="1" dirty="0" smtClean="0"/>
              <a:t> will tell you if the TRIVIAL or FULL optimizer was used.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compilation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I'm a database statement, and I can optimize, if I have to, I guess.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This is where we need to cut corners to save time.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SQL statements (SELECT, INSERT, etc.) are compiled after being optimized.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T-SQL statements that are not SQL (WHILE, IF, WAITFOR, etc.) are compile without any database optimization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compilation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Assemble yourselves, please.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"And that's all I've got to say about that."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For today, anyway.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compilation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Assemble yourselves, please.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Oh, except this:  at this point, SQL can populate its plan caches for possible future reuse.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Wouldn't it be nice to skip all this grunt work and just RUN the query next time?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execution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SQL run.  Run, SQL, run!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More corner-cutting.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For today's discussion, execution means "running all of the steps of the compiled plan."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Diving in - execution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SQL run.  Run, SQL, run!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Multiple requests can use the same plan at the same time.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Each requests uses a separate execution context so that it can keep track of all its necessary state data.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Isn't there a better way?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Seems like a lot of work to tell me the last name of employee 15.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The lesson here is not to show you how all these things happen, but to drive home the fact that they all CAN happen.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is why your DBDEV / DBA freaks out when he or she sees (N)Hibernate sending 10KB ad-hoc queries over the wire.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The lesson here is not to show you how all these things happen, but to drive home the fact that they all CAN happen.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is why your DBDEV / DBA freaks out when he or she sees (N)Hibernate sending 10KB ad-hoc queries over the wire.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The first thing to realize is that SQL Server is lazy, or at least it tries to be.  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If you have run the same query before, it really wants to recognize that fact, and skip straight to execution.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How can it do that?  Let's look at some examples.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SQL Server keeps track of metadata that can tell us what statements have been run. 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We will use this metadata to see a little bit of what's happening under the hood.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&lt;demos 02, 03, 04, and 05&gt;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APPDEVs have a lot to work with besides just the database, so it's tempting to view the database as "just one more service call"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This </a:t>
            </a:r>
            <a:r>
              <a:rPr lang="en-US" sz="3000" b="1" dirty="0" smtClean="0"/>
              <a:t>can seem like </a:t>
            </a:r>
            <a:r>
              <a:rPr lang="en-US" sz="3000" b="1" dirty="0" smtClean="0"/>
              <a:t>a insult (or curse) to many DBDEVs.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924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Different kinds of requests can be cached differently.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ad-hoc request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err="1" smtClean="0"/>
              <a:t>SqlCommand.CommandType</a:t>
            </a:r>
            <a:r>
              <a:rPr lang="en-US" sz="3000" b="1" dirty="0" smtClean="0"/>
              <a:t> = "text"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ad-hoc query run from SSMS, sqlcmd.exe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very limited plan reuse</a:t>
            </a:r>
          </a:p>
          <a:p>
            <a:pPr marL="457200" indent="-457200">
              <a:buFontTx/>
              <a:buChar char="-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requests submitted via EXEC ('command') 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(special case of ad-hoc request)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Objects that can be cached: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auto-parameterized queries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prepared requests from an API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requests run using </a:t>
            </a:r>
            <a:r>
              <a:rPr lang="en-US" sz="3000" b="1" dirty="0" err="1" smtClean="0"/>
              <a:t>sp_executeSql</a:t>
            </a:r>
            <a:endParaRPr lang="en-US" sz="3000" b="1" dirty="0" smtClean="0"/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special case of prepared request</a:t>
            </a:r>
          </a:p>
          <a:p>
            <a:pPr marL="457200" indent="-457200">
              <a:buFontTx/>
              <a:buChar char="-"/>
            </a:pP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Reuse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 so THAT'S why I'm supposed to use stored procedures!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Objects that can be cached: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stored procedures 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great for plan reuse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triggers 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special case of a stored procedure</a:t>
            </a:r>
          </a:p>
          <a:p>
            <a:pPr marL="457200" indent="-457200">
              <a:buFontTx/>
              <a:buChar char="-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ad-hoc batches of multiple commands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Takeaways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this matters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You should try to write database requests that are as efficient as possible.  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Use indexes judiciously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Write </a:t>
            </a:r>
            <a:r>
              <a:rPr lang="en-US" sz="3000" b="1" dirty="0" err="1" smtClean="0"/>
              <a:t>sargable</a:t>
            </a:r>
            <a:r>
              <a:rPr lang="en-US" sz="3000" b="1" dirty="0" smtClean="0"/>
              <a:t> queries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Minimize unneeded sorts</a:t>
            </a:r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Choose clustered indexes wisely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Takeaways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this matters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However, you can have a noticeable impact on CPU by just making sure your existing SQL can reuse cached plans.</a:t>
            </a:r>
          </a:p>
          <a:p>
            <a:pPr marL="457200" indent="-457200"/>
            <a:endParaRPr lang="en-US" sz="3000" b="1" dirty="0" smtClean="0"/>
          </a:p>
          <a:p>
            <a:pPr marL="914400" lvl="1" indent="-457200">
              <a:buFontTx/>
              <a:buChar char="-"/>
            </a:pPr>
            <a:r>
              <a:rPr lang="en-US" sz="3000" b="1" dirty="0" smtClean="0"/>
              <a:t>I have seen "compile" times sometimes run ten SECONDS on a good server.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Takeaways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this matters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For fast queries, the "compile" time can be longer than the execution time.  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This means that if </a:t>
            </a:r>
            <a:r>
              <a:rPr lang="en-US" sz="3000" b="1" dirty="0" err="1" smtClean="0"/>
              <a:t>QueryA</a:t>
            </a:r>
            <a:r>
              <a:rPr lang="en-US" sz="3000" b="1" dirty="0" smtClean="0"/>
              <a:t> uses a cached plan but </a:t>
            </a:r>
            <a:r>
              <a:rPr lang="en-US" sz="3000" b="1" dirty="0" err="1" smtClean="0"/>
              <a:t>QueryB</a:t>
            </a:r>
            <a:r>
              <a:rPr lang="en-US" sz="3000" b="1" dirty="0" smtClean="0"/>
              <a:t> does not, </a:t>
            </a:r>
            <a:r>
              <a:rPr lang="en-US" sz="3000" b="1" dirty="0" err="1" smtClean="0"/>
              <a:t>QueryA</a:t>
            </a:r>
            <a:r>
              <a:rPr lang="en-US" sz="3000" b="1" dirty="0" smtClean="0"/>
              <a:t> might finish executing before </a:t>
            </a:r>
            <a:r>
              <a:rPr lang="en-US" sz="3000" b="1" dirty="0" err="1" smtClean="0"/>
              <a:t>QueryB</a:t>
            </a:r>
            <a:r>
              <a:rPr lang="en-US" sz="3000" b="1" dirty="0" smtClean="0"/>
              <a:t> even begins!</a:t>
            </a:r>
          </a:p>
          <a:p>
            <a:pPr marL="457200" indent="-457200"/>
            <a:endParaRPr lang="en-US" sz="3000" b="1" dirty="0" smtClean="0"/>
          </a:p>
          <a:p>
            <a:pPr marL="457200" indent="-457200"/>
            <a:r>
              <a:rPr lang="en-US" sz="3000" b="1" dirty="0" smtClean="0"/>
              <a:t>Think about that in terms of system performance.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SQL Profiler. 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Great for showing CPU, Read, Write, Duration, and Recompile activity.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Can do a lot more. 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Use with extreme caution on production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Graphical </a:t>
            </a:r>
            <a:r>
              <a:rPr lang="en-US" sz="3000" b="1" dirty="0" err="1" smtClean="0"/>
              <a:t>ShowPlan</a:t>
            </a:r>
            <a:r>
              <a:rPr lang="en-US" sz="3000" b="1" dirty="0" smtClean="0"/>
              <a:t> in SQL Server Management Studio. 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This is the best </a:t>
            </a:r>
            <a:r>
              <a:rPr lang="en-US" sz="3000" b="1" dirty="0" err="1" smtClean="0"/>
              <a:t>showplan</a:t>
            </a:r>
            <a:r>
              <a:rPr lang="en-US" sz="3000" b="1" dirty="0" smtClean="0"/>
              <a:t> utility I have ever seen on any database platform from any vendor.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Dynamic Management Views and Functions. 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err="1" smtClean="0"/>
              <a:t>sys.dm_exec_cached_plans</a:t>
            </a: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err="1" smtClean="0"/>
              <a:t>sys.dm_exec_sql_text</a:t>
            </a: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lots more – check BOL, get a poster from Quest or your friendly neighborhood PASS chapter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Things to read: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Web articles:  go to http://delicious.com/chris.leonard/iowacodecamp  (how easy is that?)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If you find others, let me know (chris@databaseguy.com) and I will add them to that page.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To an extent, </a:t>
            </a:r>
            <a:r>
              <a:rPr lang="en-US" sz="3000" b="1" dirty="0" smtClean="0"/>
              <a:t>the database should be "just one more service call."  When </a:t>
            </a:r>
            <a:r>
              <a:rPr lang="en-US" sz="3000" b="1" dirty="0" smtClean="0"/>
              <a:t>a DBDEV is doing their job well, their stuff </a:t>
            </a:r>
            <a:r>
              <a:rPr lang="en-US" sz="3000" b="1" dirty="0" smtClean="0"/>
              <a:t>" just works</a:t>
            </a:r>
            <a:r>
              <a:rPr lang="en-US" sz="3000" b="1" dirty="0" smtClean="0"/>
              <a:t> </a:t>
            </a:r>
            <a:r>
              <a:rPr lang="en-US" sz="3000" b="1" dirty="0" smtClean="0"/>
              <a:t>(usually).</a:t>
            </a: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However, what happens in the database is fundamentally different from other service calls.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Books:  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the one that matches best with today's talk is probably "Inside SQL Server 2005: Query Tuning and Optimization" by </a:t>
            </a:r>
            <a:r>
              <a:rPr lang="en-US" sz="3000" b="1" dirty="0" err="1" smtClean="0"/>
              <a:t>Kalen</a:t>
            </a:r>
            <a:r>
              <a:rPr lang="en-US" sz="3000" b="1" dirty="0" smtClean="0"/>
              <a:t> Delaney.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  for further insight into IO processing, read "Inside SQL Server 2005: The Storage Engine," also by </a:t>
            </a:r>
            <a:r>
              <a:rPr lang="en-US" sz="3000" b="1" dirty="0" err="1" smtClean="0"/>
              <a:t>Kalen</a:t>
            </a:r>
            <a:r>
              <a:rPr lang="en-US" sz="3000" b="1" dirty="0" smtClean="0"/>
              <a:t> Delaney.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Books: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for a broader internals perspective in a single book, choose "Microsoft SQL Server 2008 Internals" by </a:t>
            </a:r>
            <a:r>
              <a:rPr lang="en-US" sz="3000" b="1" dirty="0" err="1" smtClean="0"/>
              <a:t>Kalen</a:t>
            </a:r>
            <a:r>
              <a:rPr lang="en-US" sz="3000" b="1" dirty="0" smtClean="0"/>
              <a:t> Delaney, Kimberly Tripp, Paul Randal, Adam </a:t>
            </a:r>
            <a:r>
              <a:rPr lang="en-US" sz="3000" b="1" dirty="0" err="1" smtClean="0"/>
              <a:t>Machanic</a:t>
            </a:r>
            <a:r>
              <a:rPr lang="en-US" sz="3000" b="1" dirty="0" smtClean="0"/>
              <a:t>, and </a:t>
            </a:r>
            <a:r>
              <a:rPr lang="en-US" sz="3000" b="1" dirty="0" err="1" smtClean="0"/>
              <a:t>Conor</a:t>
            </a:r>
            <a:r>
              <a:rPr lang="en-US" sz="3000" b="1" dirty="0" smtClean="0"/>
              <a:t> Cunningham.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tell what's really going 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Books: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for T-SQL language insight, anything by </a:t>
            </a:r>
            <a:r>
              <a:rPr lang="en-US" sz="3000" b="1" dirty="0" err="1" smtClean="0"/>
              <a:t>Itzik</a:t>
            </a:r>
            <a:r>
              <a:rPr lang="en-US" sz="3000" b="1" dirty="0" smtClean="0"/>
              <a:t> Ben-</a:t>
            </a:r>
            <a:r>
              <a:rPr lang="en-US" sz="3000" b="1" dirty="0" err="1" smtClean="0"/>
              <a:t>Gan</a:t>
            </a:r>
            <a:r>
              <a:rPr lang="en-US" sz="3000" b="1" dirty="0" smtClean="0"/>
              <a:t> is a good bet.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Plenty of good stuff in the SQL Server Books Online, MSDN, and </a:t>
            </a:r>
            <a:r>
              <a:rPr lang="en-US" sz="3000" b="1" dirty="0" err="1" smtClean="0"/>
              <a:t>Technet</a:t>
            </a:r>
            <a:r>
              <a:rPr lang="en-US" sz="3000" b="1" dirty="0" smtClean="0"/>
              <a:t> - use Google / Bing and dive 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for coming!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2133600"/>
            <a:ext cx="861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Any 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For APPDEVs, my goal is: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understand the DBDEV world better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be better equipped to work with the database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you will be better equipped to work with your friendly neighborhood DBA/DBDEV.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bit about the presenter, and what to expect from this talk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3000" b="1" dirty="0" smtClean="0"/>
              <a:t>For DBDEVs, my goal is:</a:t>
            </a:r>
          </a:p>
          <a:p>
            <a:pPr marL="457200" indent="-457200"/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I will re-affirm what you already know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0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000" b="1" dirty="0" smtClean="0"/>
              <a:t>I may even show you a new thing or two</a:t>
            </a:r>
          </a:p>
          <a:p>
            <a:pPr marL="914400" lvl="1" indent="-457200"/>
            <a:r>
              <a:rPr lang="en-US" sz="3000" b="1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4778</TotalTime>
  <Words>3216</Words>
  <Application>Microsoft Office PowerPoint</Application>
  <PresentationFormat>On-screen Show (4:3)</PresentationFormat>
  <Paragraphs>566</Paragraphs>
  <Slides>73</Slides>
  <Notes>73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Module</vt:lpstr>
      <vt:lpstr>Lost In Translation What really happens when you run that query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parsing</vt:lpstr>
      <vt:lpstr>Diving in - normalization</vt:lpstr>
      <vt:lpstr>Diving in - normalization</vt:lpstr>
      <vt:lpstr>Diving in - normalization</vt:lpstr>
      <vt:lpstr>Diving in - normalization</vt:lpstr>
      <vt:lpstr>Diving in - normalization</vt:lpstr>
      <vt:lpstr>Diving in - normalization</vt:lpstr>
      <vt:lpstr>Diving in - optimization</vt:lpstr>
      <vt:lpstr>Diving in - optimization</vt:lpstr>
      <vt:lpstr>Diving in - optimization</vt:lpstr>
      <vt:lpstr>Diving in - trivial optimization</vt:lpstr>
      <vt:lpstr>Diving in - trivial optimization</vt:lpstr>
      <vt:lpstr>Diving in - trivial optimization</vt:lpstr>
      <vt:lpstr>Diving in - trivial optimization</vt:lpstr>
      <vt:lpstr>Diving in - full optimization</vt:lpstr>
      <vt:lpstr>Diving in - full optimization</vt:lpstr>
      <vt:lpstr>Diving in - full optimization</vt:lpstr>
      <vt:lpstr>Diving in - full optimization</vt:lpstr>
      <vt:lpstr>Diving in - full optimization</vt:lpstr>
      <vt:lpstr>Diving in - full optimization</vt:lpstr>
      <vt:lpstr>Diving in - compilation</vt:lpstr>
      <vt:lpstr>Diving in - compilation</vt:lpstr>
      <vt:lpstr>Diving in - compilation</vt:lpstr>
      <vt:lpstr>Diving in - execution</vt:lpstr>
      <vt:lpstr>Diving in - execution</vt:lpstr>
      <vt:lpstr>Isn't there a better way?</vt:lpstr>
      <vt:lpstr>Plan Reuse</vt:lpstr>
      <vt:lpstr>Plan Reuse</vt:lpstr>
      <vt:lpstr>Plan Reuse</vt:lpstr>
      <vt:lpstr>Plan Reuse</vt:lpstr>
      <vt:lpstr>Plan Reuse</vt:lpstr>
      <vt:lpstr>Plan Reuse</vt:lpstr>
      <vt:lpstr>Takeaways</vt:lpstr>
      <vt:lpstr>Takeaways</vt:lpstr>
      <vt:lpstr>Takeaways</vt:lpstr>
      <vt:lpstr>Tools</vt:lpstr>
      <vt:lpstr>Tools</vt:lpstr>
      <vt:lpstr>Tools</vt:lpstr>
      <vt:lpstr>Tools</vt:lpstr>
      <vt:lpstr>Tools</vt:lpstr>
      <vt:lpstr>Tools</vt:lpstr>
      <vt:lpstr>Tools</vt:lpstr>
      <vt:lpstr>Thanks for coming!</vt:lpstr>
    </vt:vector>
  </TitlesOfParts>
  <Company>databaseguy.com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First Hour With Windows® PowerShell™</dc:title>
  <dc:creator>Chris Leonard</dc:creator>
  <cp:lastModifiedBy>Chris Leonard</cp:lastModifiedBy>
  <cp:revision>101</cp:revision>
  <dcterms:created xsi:type="dcterms:W3CDTF">2009-05-06T05:47:51Z</dcterms:created>
  <dcterms:modified xsi:type="dcterms:W3CDTF">2009-11-07T23:24:07Z</dcterms:modified>
</cp:coreProperties>
</file>